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09" r:id="rId3"/>
    <p:sldId id="265" r:id="rId4"/>
    <p:sldId id="266" r:id="rId5"/>
    <p:sldId id="282" r:id="rId6"/>
    <p:sldId id="283" r:id="rId7"/>
    <p:sldId id="304" r:id="rId8"/>
    <p:sldId id="259" r:id="rId9"/>
    <p:sldId id="260" r:id="rId10"/>
    <p:sldId id="263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267" r:id="rId25"/>
    <p:sldId id="310" r:id="rId26"/>
    <p:sldId id="305" r:id="rId27"/>
    <p:sldId id="306" r:id="rId28"/>
    <p:sldId id="307" r:id="rId29"/>
    <p:sldId id="269" r:id="rId30"/>
    <p:sldId id="308" r:id="rId31"/>
    <p:sldId id="284" r:id="rId32"/>
    <p:sldId id="270" r:id="rId33"/>
    <p:sldId id="257" r:id="rId34"/>
    <p:sldId id="289" r:id="rId35"/>
    <p:sldId id="288" r:id="rId36"/>
    <p:sldId id="303" r:id="rId37"/>
    <p:sldId id="28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Kincaid" initials="CK" lastIdx="4" clrIdx="0">
    <p:extLst>
      <p:ext uri="{19B8F6BF-5375-455C-9EA6-DF929625EA0E}">
        <p15:presenceInfo xmlns:p15="http://schemas.microsoft.com/office/powerpoint/2012/main" userId="S::ckincaid@stanford.edu::9bb481be-f5cd-4192-8307-b5bf7f025a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8F15-B677-844B-8A00-EA74D671531E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941F3-5E1B-ED4C-88B4-241932C3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6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3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MouseEvent</a:t>
            </a:r>
            <a:r>
              <a:rPr lang="en-US" dirty="0">
                <a:latin typeface="Times New Roman" charset="0"/>
              </a:rPr>
              <a:t> is the </a:t>
            </a:r>
            <a:r>
              <a:rPr lang="en-US" i="1" dirty="0">
                <a:latin typeface="Times New Roman" charset="0"/>
              </a:rPr>
              <a:t>only </a:t>
            </a:r>
            <a:r>
              <a:rPr lang="en-US" i="0" dirty="0">
                <a:latin typeface="Times New Roman" charset="0"/>
              </a:rPr>
              <a:t>parameter to these methods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want</a:t>
            </a:r>
            <a:r>
              <a:rPr lang="es-ES_tradnl" dirty="0"/>
              <a:t> to use a </a:t>
            </a:r>
            <a:r>
              <a:rPr lang="es-ES_tradnl" dirty="0" err="1"/>
              <a:t>square</a:t>
            </a:r>
            <a:r>
              <a:rPr lang="es-ES_tradnl" dirty="0"/>
              <a:t> to </a:t>
            </a:r>
            <a:r>
              <a:rPr lang="es-ES_tradnl" dirty="0" err="1"/>
              <a:t>track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mouse. TP: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know</a:t>
            </a:r>
            <a:r>
              <a:rPr lang="es-ES_tradnl" dirty="0"/>
              <a:t> so </a:t>
            </a:r>
            <a:r>
              <a:rPr lang="es-ES_tradnl" dirty="0" err="1"/>
              <a:t>far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high-level</a:t>
            </a:r>
            <a:r>
              <a:rPr lang="es-ES_tradnl" dirty="0"/>
              <a:t> </a:t>
            </a:r>
            <a:r>
              <a:rPr lang="es-ES_tradnl" dirty="0" err="1"/>
              <a:t>tasks</a:t>
            </a:r>
            <a:r>
              <a:rPr lang="es-ES_tradnl" dirty="0"/>
              <a:t>? </a:t>
            </a:r>
            <a:r>
              <a:rPr lang="es-ES_tradnl" dirty="0" err="1"/>
              <a:t>Create</a:t>
            </a:r>
            <a:r>
              <a:rPr lang="es-ES_tradnl" dirty="0"/>
              <a:t> a </a:t>
            </a:r>
            <a:r>
              <a:rPr lang="es-ES_tradnl" dirty="0" err="1"/>
              <a:t>square</a:t>
            </a:r>
            <a:r>
              <a:rPr lang="es-ES_tradnl" dirty="0"/>
              <a:t>,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in response to mouse moved </a:t>
            </a:r>
            <a:r>
              <a:rPr lang="es-ES_tradnl" dirty="0" err="1"/>
              <a:t>event</a:t>
            </a:r>
            <a:r>
              <a:rPr lang="es-ES_tradnl" dirty="0"/>
              <a:t>.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where</a:t>
            </a:r>
            <a:r>
              <a:rPr lang="es-ES_tradnl" dirty="0"/>
              <a:t> do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? Mouse moved </a:t>
            </a:r>
            <a:r>
              <a:rPr lang="es-ES_tradnl" dirty="0" err="1"/>
              <a:t>method</a:t>
            </a:r>
            <a:r>
              <a:rPr lang="es-ES_tradnl" dirty="0"/>
              <a:t>: -&gt;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get</a:t>
            </a:r>
            <a:r>
              <a:rPr lang="es-ES_tradnl" dirty="0"/>
              <a:t> </a:t>
            </a:r>
            <a:r>
              <a:rPr lang="es-ES_tradnl" dirty="0" err="1"/>
              <a:t>lots</a:t>
            </a:r>
            <a:r>
              <a:rPr lang="es-ES_tradnl" dirty="0"/>
              <a:t> of </a:t>
            </a:r>
            <a:r>
              <a:rPr lang="es-ES_tradnl" dirty="0" err="1"/>
              <a:t>squares</a:t>
            </a:r>
            <a:r>
              <a:rPr lang="es-ES_tradnl" dirty="0"/>
              <a:t>. Run -&gt; no Access to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mouse moved </a:t>
            </a:r>
            <a:r>
              <a:rPr lang="es-ES_tradnl" dirty="0" err="1"/>
              <a:t>method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941F3-5E1B-ED4C-88B4-241932C396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6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2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3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6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1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8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46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3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2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3.wdp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4.wdp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56" y="-1"/>
            <a:ext cx="11150833" cy="700272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8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Abre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huecos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Screen Shot 2016-06-24 at 7.4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6" y="952370"/>
            <a:ext cx="8169769" cy="5905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90" y="3996220"/>
            <a:ext cx="2443345" cy="2443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460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Ahora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bailando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niños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770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Normal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8145" y="1129479"/>
            <a:ext cx="3846099" cy="57285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8135" y="941805"/>
            <a:ext cx="174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</p:spTree>
    <p:extLst>
      <p:ext uri="{BB962C8B-B14F-4D97-AF65-F5344CB8AC3E}">
        <p14:creationId xmlns:p14="http://schemas.microsoft.com/office/powerpoint/2010/main" val="282134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Nuevos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personajes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listener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55878" y="2184729"/>
            <a:ext cx="5776441" cy="3249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520" y="1835273"/>
            <a:ext cx="3048000" cy="481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3325" y="987516"/>
            <a:ext cx="306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Mouse Clicked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4063" y="987516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</p:spTree>
    <p:extLst>
      <p:ext uri="{BB962C8B-B14F-4D97-AF65-F5344CB8AC3E}">
        <p14:creationId xmlns:p14="http://schemas.microsoft.com/office/powerpoint/2010/main" val="105667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empieza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45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mouse Clicked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17007" y="1835273"/>
            <a:ext cx="7578749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69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Adicionar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Mouse Listener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6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Clicked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7007" y="1835273"/>
            <a:ext cx="3661417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637" y="6233174"/>
            <a:ext cx="3878586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/>
                <a:cs typeface="Courier"/>
              </a:rPr>
              <a:t>addMouseListeners</a:t>
            </a:r>
            <a:r>
              <a:rPr lang="en-US" sz="2400" dirty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30714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normalmente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6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Clicked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7007" y="1835273"/>
            <a:ext cx="3661417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4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Mouse Clicked!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6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Clicked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7008" y="1835273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1625846"/>
            <a:ext cx="1199866" cy="1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Llama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Mouse Clicked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6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Clicked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390006" y="1625846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25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6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Clicked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termina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,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Run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continúa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782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Dónde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977F8-DE43-434C-A5B6-DEC851DF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849"/>
            <a:ext cx="9144000" cy="53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20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6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Clicked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Sigue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haciendo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suyo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914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Mouse 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movió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6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Clicked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7008" y="1835273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1625846"/>
            <a:ext cx="1199866" cy="13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7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Llama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Mouse Clicked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6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Clicked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390006" y="1625846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termina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,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Run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continúa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Listener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9555" y="987516"/>
            <a:ext cx="306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Mouse Clicked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94108" y="1433728"/>
            <a:ext cx="3632337" cy="36323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Seguimiento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al Mouse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04" r="898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914" y="3164670"/>
            <a:ext cx="1901395" cy="19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291-5090-9A48-A007-F265FC7E9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TODO: </a:t>
            </a:r>
            <a:r>
              <a:rPr lang="es-ES_tradnl" dirty="0" err="1"/>
              <a:t>add</a:t>
            </a:r>
            <a:r>
              <a:rPr lang="es-ES_tradnl" dirty="0"/>
              <a:t> </a:t>
            </a:r>
            <a:r>
              <a:rPr lang="es-ES_tradnl" dirty="0" err="1"/>
              <a:t>slide</a:t>
            </a:r>
            <a:r>
              <a:rPr lang="es-ES_tradnl" dirty="0"/>
              <a:t> </a:t>
            </a:r>
            <a:r>
              <a:rPr lang="es-ES_tradnl" dirty="0" err="1"/>
              <a:t>showing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two</a:t>
            </a:r>
            <a:r>
              <a:rPr lang="es-ES_tradnl" dirty="0"/>
              <a:t> </a:t>
            </a:r>
            <a:r>
              <a:rPr lang="es-ES_tradnl" dirty="0" err="1"/>
              <a:t>options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where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could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2EC29-8DC5-0544-8C05-0F8CAFDC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20473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Las variables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salen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únicamente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cuando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bloque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Código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más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interno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termina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Si una variable se define por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fuera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los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código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bloque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más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interno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es la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programa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!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Estas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variables 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llaman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(instance variables)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Atributos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(Variables)</a:t>
            </a: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71537" y="5729789"/>
            <a:ext cx="8058063" cy="158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3038" marR="0" lvl="0" indent="-1730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* Los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tiene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un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significado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especial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programas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con multiples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archivos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Por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ahora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necesitas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saber que son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visibles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para 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todos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los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y que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línea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inicialización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es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ejecutada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antes de run.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047376"/>
            <a:ext cx="6540152" cy="2378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567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113" marR="0" lvl="0" indent="-111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Muchas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veces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necesitas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para pasar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información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entre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run y los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eventos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del mouse!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Atributos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+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56" y="2635153"/>
            <a:ext cx="6615830" cy="4002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8333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113" marR="0" lvl="0" indent="-111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Objetos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tienen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un valor especial que se llama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lo que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quiere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decir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que la variable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ya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no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tiene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ningún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valor.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Null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3" y="2148137"/>
            <a:ext cx="5365663" cy="2705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06" y="4521895"/>
            <a:ext cx="5435664" cy="1585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64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Debris Sweeper</a:t>
            </a:r>
          </a:p>
        </p:txBody>
      </p:sp>
      <p:pic>
        <p:nvPicPr>
          <p:cNvPr id="2" name="Picture 1" descr="Screen Shot 2016-06-24 at 7.54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235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1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519"/>
            <a:ext cx="9144000" cy="66157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Herramienta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para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sellos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1668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darElementoEn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(x, y);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darElementoEn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(x, y) </a:t>
            </a:r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SObjeto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coordenadas</a:t>
            </a:r>
            <a:r>
              <a:rPr lang="en-US" dirty="0"/>
              <a:t> (x, y). </a:t>
            </a:r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no hay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esas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3517900"/>
            <a:ext cx="6585364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737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791"/>
            <a:ext cx="9144000" cy="66157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Herramienta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para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estampar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63292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042" y="1124910"/>
            <a:ext cx="8998910" cy="5060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Comandos</a:t>
            </a:r>
            <a:endParaRPr lang="en-US" dirty="0"/>
          </a:p>
          <a:p>
            <a:r>
              <a:rPr lang="en-US" dirty="0" err="1">
                <a:latin typeface="Courier"/>
                <a:cs typeface="Courier"/>
              </a:rPr>
              <a:t>addMouseListeners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darElementoEn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i="1" dirty="0">
                <a:latin typeface="Courier"/>
                <a:cs typeface="Courier"/>
              </a:rPr>
              <a:t>y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/>
              <a:t>Nuevas</a:t>
            </a:r>
            <a:r>
              <a:rPr lang="en-US" dirty="0"/>
              <a:t> Ideas</a:t>
            </a:r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Listener</a:t>
            </a:r>
          </a:p>
          <a:p>
            <a:r>
              <a:rPr lang="en-US" dirty="0" err="1"/>
              <a:t>Atributos</a:t>
            </a:r>
            <a:r>
              <a:rPr lang="en-US" dirty="0"/>
              <a:t> (Instance Variables)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null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Nuevos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Conceptos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2856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28600" y="2613495"/>
            <a:ext cx="8610600" cy="2362200"/>
            <a:chOff x="96" y="1872"/>
            <a:chExt cx="5424" cy="1488"/>
          </a:xfrm>
        </p:grpSpPr>
        <p:sp>
          <p:nvSpPr>
            <p:cNvPr id="4103" name="Rectangle 6"/>
            <p:cNvSpPr>
              <a:spLocks noChangeArrowheads="1"/>
            </p:cNvSpPr>
            <p:nvPr/>
          </p:nvSpPr>
          <p:spPr bwMode="auto">
            <a:xfrm>
              <a:off x="96" y="1872"/>
              <a:ext cx="2016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mouseClicked(</a:t>
              </a:r>
              <a:r>
                <a:rPr lang="en-US" sz="600" i="1">
                  <a:latin typeface="Times New Roman" charset="0"/>
                </a:rPr>
                <a:t> 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4" name="Rectangle 7"/>
            <p:cNvSpPr>
              <a:spLocks noChangeArrowheads="1"/>
            </p:cNvSpPr>
            <p:nvPr/>
          </p:nvSpPr>
          <p:spPr bwMode="auto">
            <a:xfrm>
              <a:off x="96" y="2131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mousePressed(</a:t>
              </a:r>
              <a:r>
                <a:rPr lang="en-US" sz="600" i="1">
                  <a:latin typeface="Times New Roman" charset="0"/>
                </a:rPr>
                <a:t> 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5" name="Rectangle 8"/>
            <p:cNvSpPr>
              <a:spLocks noChangeArrowheads="1"/>
            </p:cNvSpPr>
            <p:nvPr/>
          </p:nvSpPr>
          <p:spPr bwMode="auto">
            <a:xfrm>
              <a:off x="96" y="2389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mouseReleased(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6" name="Rectangle 9"/>
            <p:cNvSpPr>
              <a:spLocks noChangeArrowheads="1"/>
            </p:cNvSpPr>
            <p:nvPr/>
          </p:nvSpPr>
          <p:spPr bwMode="auto">
            <a:xfrm>
              <a:off x="96" y="2647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mouseMoved(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7" name="Rectangle 10"/>
            <p:cNvSpPr>
              <a:spLocks noChangeArrowheads="1"/>
            </p:cNvSpPr>
            <p:nvPr/>
          </p:nvSpPr>
          <p:spPr bwMode="auto">
            <a:xfrm>
              <a:off x="96" y="2903"/>
              <a:ext cx="2016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mouseDragged(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3408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>
                  <a:latin typeface="Times New Roman" charset="0"/>
                </a:rPr>
                <a:t>Called when the user clicks the mouse</a:t>
              </a:r>
            </a:p>
          </p:txBody>
        </p:sp>
        <p:sp>
          <p:nvSpPr>
            <p:cNvPr id="4109" name="Rectangle 13"/>
            <p:cNvSpPr>
              <a:spLocks noChangeArrowheads="1"/>
            </p:cNvSpPr>
            <p:nvPr/>
          </p:nvSpPr>
          <p:spPr bwMode="auto">
            <a:xfrm>
              <a:off x="2112" y="2131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>
                  <a:latin typeface="Times New Roman" charset="0"/>
                </a:rPr>
                <a:t>Called when the mouse button is pressed</a:t>
              </a:r>
            </a:p>
          </p:txBody>
        </p:sp>
        <p:sp>
          <p:nvSpPr>
            <p:cNvPr id="4110" name="Rectangle 14"/>
            <p:cNvSpPr>
              <a:spLocks noChangeArrowheads="1"/>
            </p:cNvSpPr>
            <p:nvPr/>
          </p:nvSpPr>
          <p:spPr bwMode="auto">
            <a:xfrm>
              <a:off x="2112" y="2389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>
                  <a:latin typeface="Times New Roman" charset="0"/>
                </a:rPr>
                <a:t>Called when the mouse button is released</a:t>
              </a:r>
            </a:p>
          </p:txBody>
        </p:sp>
        <p:sp>
          <p:nvSpPr>
            <p:cNvPr id="4111" name="Rectangle 15"/>
            <p:cNvSpPr>
              <a:spLocks noChangeArrowheads="1"/>
            </p:cNvSpPr>
            <p:nvPr/>
          </p:nvSpPr>
          <p:spPr bwMode="auto">
            <a:xfrm>
              <a:off x="2112" y="2647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>
                  <a:latin typeface="Times New Roman" charset="0"/>
                </a:rPr>
                <a:t>Called when the user moves the mouse </a:t>
              </a:r>
            </a:p>
          </p:txBody>
        </p:sp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2112" y="2903"/>
              <a:ext cx="3408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>
                  <a:latin typeface="Times New Roman" charset="0"/>
                </a:rPr>
                <a:t>Called when the mouse is dragged with </a:t>
              </a:r>
            </a:p>
            <a:p>
              <a:pPr>
                <a:lnSpc>
                  <a:spcPct val="85000"/>
                </a:lnSpc>
              </a:pPr>
              <a:r>
                <a:rPr lang="en-US" sz="2400">
                  <a:latin typeface="Times New Roman" charset="0"/>
                </a:rPr>
                <a:t>the button down</a:t>
              </a:r>
            </a:p>
          </p:txBody>
        </p:sp>
      </p:grp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101600" y="5486400"/>
            <a:ext cx="858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>
                <a:latin typeface="Times New Roman" charset="0"/>
              </a:rPr>
              <a:t>	The parameter </a:t>
            </a:r>
            <a:r>
              <a:rPr lang="en-US" sz="2800" i="1">
                <a:latin typeface="Times New Roman" charset="0"/>
              </a:rPr>
              <a:t>e</a:t>
            </a:r>
            <a:r>
              <a:rPr lang="en-US" sz="2800">
                <a:latin typeface="Times New Roman" charset="0"/>
              </a:rPr>
              <a:t> is </a:t>
            </a:r>
            <a:r>
              <a:rPr lang="en-US" sz="2600" b="1"/>
              <a:t>MouseEvent</a:t>
            </a:r>
            <a:r>
              <a:rPr lang="en-US" sz="2800">
                <a:latin typeface="Times New Roman" charset="0"/>
              </a:rPr>
              <a:t> object, which provides more data about event, such as the location of mouse.  </a:t>
            </a:r>
          </a:p>
        </p:txBody>
      </p:sp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</a:t>
            </a:r>
            <a:r>
              <a:rPr lang="en-US" sz="2400" dirty="0"/>
              <a:t>The </a:t>
            </a:r>
            <a:r>
              <a:rPr lang="en-US" sz="2400" b="1" dirty="0"/>
              <a:t>run</a:t>
            </a:r>
            <a:r>
              <a:rPr lang="en-US" sz="2800" dirty="0">
                <a:latin typeface="Times New Roman" charset="0"/>
              </a:rPr>
              <a:t> method should call </a:t>
            </a:r>
            <a:r>
              <a:rPr lang="en-US" sz="2400" b="1" dirty="0" err="1"/>
              <a:t>addMouseListeners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Write definitions of any listener methods needed</a:t>
            </a:r>
          </a:p>
        </p:txBody>
      </p:sp>
      <p:sp>
        <p:nvSpPr>
          <p:cNvPr id="4102" name="Text Box 21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Respondiendo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mouse</a:t>
            </a:r>
          </a:p>
        </p:txBody>
      </p:sp>
    </p:spTree>
    <p:extLst>
      <p:ext uri="{BB962C8B-B14F-4D97-AF65-F5344CB8AC3E}">
        <p14:creationId xmlns:p14="http://schemas.microsoft.com/office/powerpoint/2010/main" val="40232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04800" y="2600920"/>
            <a:ext cx="30480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/>
              <a:t>keyPressed(</a:t>
            </a:r>
            <a:r>
              <a:rPr lang="en-US" sz="600" i="1">
                <a:latin typeface="Times New Roman" charset="0"/>
              </a:rPr>
              <a:t> </a:t>
            </a:r>
            <a:r>
              <a:rPr lang="en-US" sz="2400" i="1">
                <a:latin typeface="Times New Roman" charset="0"/>
              </a:rPr>
              <a:t>e</a:t>
            </a:r>
            <a:r>
              <a:rPr lang="en-US" sz="2400" b="1"/>
              <a:t>)</a:t>
            </a: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04800" y="3054945"/>
            <a:ext cx="30480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/>
              <a:t>keyReleased(</a:t>
            </a:r>
            <a:r>
              <a:rPr lang="en-US" sz="600" i="1">
                <a:latin typeface="Times New Roman" charset="0"/>
              </a:rPr>
              <a:t> </a:t>
            </a:r>
            <a:r>
              <a:rPr lang="en-US" sz="2400" i="1">
                <a:latin typeface="Times New Roman" charset="0"/>
              </a:rPr>
              <a:t>e</a:t>
            </a:r>
            <a:r>
              <a:rPr lang="en-US" sz="2400" b="1"/>
              <a:t>)</a:t>
            </a:r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304800" y="3507383"/>
            <a:ext cx="30480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/>
              <a:t>keyTyped(</a:t>
            </a:r>
            <a:r>
              <a:rPr lang="en-US" sz="2400" i="1">
                <a:latin typeface="Times New Roman" charset="0"/>
              </a:rPr>
              <a:t>e</a:t>
            </a:r>
            <a:r>
              <a:rPr lang="en-US" sz="2400" b="1"/>
              <a:t>)</a:t>
            </a: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3352800" y="2600920"/>
            <a:ext cx="54102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Called when the user presses a key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3352800" y="3054945"/>
            <a:ext cx="5410200" cy="465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Called when the key comes back up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3352800" y="3507383"/>
            <a:ext cx="54102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Called when the user types </a:t>
            </a:r>
          </a:p>
          <a:p>
            <a:pPr>
              <a:lnSpc>
                <a:spcPct val="85000"/>
              </a:lnSpc>
            </a:pPr>
            <a:r>
              <a:rPr lang="en-US" sz="2400">
                <a:latin typeface="Times New Roman" charset="0"/>
              </a:rPr>
              <a:t>(presses and releases) a key</a:t>
            </a: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482600" y="4914900"/>
            <a:ext cx="8128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>
                <a:latin typeface="Times New Roman" charset="0"/>
              </a:rPr>
              <a:t>	The parameter </a:t>
            </a:r>
            <a:r>
              <a:rPr lang="en-US" sz="2800" i="1">
                <a:latin typeface="Times New Roman" charset="0"/>
              </a:rPr>
              <a:t>e</a:t>
            </a:r>
            <a:r>
              <a:rPr lang="en-US" sz="2800">
                <a:latin typeface="Times New Roman" charset="0"/>
              </a:rPr>
              <a:t> is a </a:t>
            </a:r>
            <a:r>
              <a:rPr lang="en-US" sz="2600" b="1"/>
              <a:t>KeyEvent</a:t>
            </a:r>
            <a:r>
              <a:rPr lang="en-US" sz="2800">
                <a:latin typeface="Times New Roman" charset="0"/>
              </a:rPr>
              <a:t> object, which indicates which key is involved.</a:t>
            </a:r>
          </a:p>
        </p:txBody>
      </p:sp>
      <p:sp>
        <p:nvSpPr>
          <p:cNvPr id="5130" name="Rectangle 15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The </a:t>
            </a:r>
            <a:r>
              <a:rPr lang="en-US" sz="2400" b="1" dirty="0"/>
              <a:t>run</a:t>
            </a:r>
            <a:r>
              <a:rPr lang="en-US" sz="2800" dirty="0">
                <a:latin typeface="Times New Roman" charset="0"/>
              </a:rPr>
              <a:t> method should call </a:t>
            </a:r>
            <a:r>
              <a:rPr lang="en-US" sz="2400" b="1" dirty="0" err="1"/>
              <a:t>addKeyListeners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Write definitions of any listener methods needed</a:t>
            </a:r>
          </a:p>
        </p:txBody>
      </p:sp>
      <p:sp>
        <p:nvSpPr>
          <p:cNvPr id="5131" name="Text Box 18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Respondiendo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teclado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1761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Warm Up: Making Tracks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431"/>
            <a:ext cx="9144000" cy="5950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04" r="898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75" y="1362270"/>
            <a:ext cx="695606" cy="6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1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15"/>
            <a:ext cx="9144000" cy="596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110"/>
          <a:stretch/>
        </p:blipFill>
        <p:spPr>
          <a:xfrm>
            <a:off x="0" y="747848"/>
            <a:ext cx="9144000" cy="5836589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Atrápame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puedes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362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15"/>
            <a:ext cx="9144000" cy="596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015"/>
            <a:ext cx="9144000" cy="6004377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Atrápame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puedes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03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Source: The Hobbit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más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adelante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nosotros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mismos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50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2649" y="1"/>
            <a:ext cx="12313981" cy="6926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9CDE5"/>
                </a:solidFill>
              </a:rPr>
              <a:t>Source: The Hobbit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empezar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por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inicio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138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Objetivos</a:t>
            </a:r>
            <a:r>
              <a:rPr lang="en-US" sz="4600" dirty="0">
                <a:latin typeface="Calibri"/>
                <a:cs typeface="Calibri"/>
              </a:rPr>
              <a:t> de </a:t>
            </a:r>
            <a:r>
              <a:rPr lang="en-US" sz="4600" dirty="0" err="1">
                <a:latin typeface="Calibri"/>
                <a:cs typeface="Calibri"/>
              </a:rPr>
              <a:t>aprendizaje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que </a:t>
            </a:r>
            <a:r>
              <a:rPr lang="en-US" sz="2400" dirty="0" err="1">
                <a:latin typeface="Chalkboard"/>
                <a:cs typeface="Chalkboard"/>
              </a:rPr>
              <a:t>puede</a:t>
            </a:r>
            <a:r>
              <a:rPr lang="en-US" sz="2400" dirty="0">
                <a:latin typeface="Chalkboard"/>
                <a:cs typeface="Chalkboard"/>
              </a:rPr>
              <a:t> responder a los </a:t>
            </a:r>
            <a:r>
              <a:rPr lang="en-US" sz="2400" dirty="0" err="1">
                <a:latin typeface="Chalkboard"/>
                <a:cs typeface="Chalkboard"/>
              </a:rPr>
              <a:t>eventos</a:t>
            </a:r>
            <a:r>
              <a:rPr lang="en-US" sz="2400" dirty="0">
                <a:latin typeface="Chalkboard"/>
                <a:cs typeface="Chalkboard"/>
              </a:rPr>
              <a:t> del mouse (</a:t>
            </a:r>
            <a:r>
              <a:rPr lang="en-US" sz="2400" dirty="0" err="1">
                <a:latin typeface="Chalkboard"/>
                <a:cs typeface="Chalkboard"/>
              </a:rPr>
              <a:t>ratón</a:t>
            </a:r>
            <a:r>
              <a:rPr lang="en-US" sz="2400" dirty="0">
                <a:latin typeface="Chalkboard"/>
                <a:cs typeface="Chalkboard"/>
              </a:rPr>
              <a:t>)</a:t>
            </a:r>
          </a:p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Utilizar</a:t>
            </a:r>
            <a:r>
              <a:rPr lang="en-US" sz="2400" dirty="0">
                <a:latin typeface="Chalkboard"/>
                <a:cs typeface="Chalkboard"/>
              </a:rPr>
              <a:t> una variable </a:t>
            </a:r>
            <a:r>
              <a:rPr lang="en-US" sz="2400" dirty="0" err="1">
                <a:latin typeface="Chalkboard"/>
                <a:cs typeface="Chalkboard"/>
              </a:rPr>
              <a:t>atributo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tu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974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3"/>
          <p:cNvSpPr>
            <a:spLocks noChangeArrowheads="1"/>
          </p:cNvSpPr>
          <p:nvPr/>
        </p:nvSpPr>
        <p:spPr bwMode="auto">
          <a:xfrm>
            <a:off x="482600" y="1161054"/>
            <a:ext cx="81280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 err="1">
                <a:latin typeface="Calibri"/>
                <a:cs typeface="Calibri"/>
              </a:rPr>
              <a:t>Cuando</a:t>
            </a:r>
            <a:r>
              <a:rPr lang="en-US" sz="2800" dirty="0">
                <a:latin typeface="Calibri"/>
                <a:cs typeface="Calibri"/>
              </a:rPr>
              <a:t> los </a:t>
            </a:r>
            <a:r>
              <a:rPr lang="en-US" sz="2800" dirty="0" err="1">
                <a:latin typeface="Calibri"/>
                <a:cs typeface="Calibri"/>
              </a:rPr>
              <a:t>usuarios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interactúan</a:t>
            </a:r>
            <a:r>
              <a:rPr lang="en-US" sz="2800" dirty="0">
                <a:latin typeface="Calibri"/>
                <a:cs typeface="Calibri"/>
              </a:rPr>
              <a:t> con el </a:t>
            </a:r>
            <a:r>
              <a:rPr lang="en-US" sz="2800" dirty="0" err="1">
                <a:latin typeface="Calibri"/>
                <a:cs typeface="Calibri"/>
              </a:rPr>
              <a:t>computador</a:t>
            </a:r>
            <a:r>
              <a:rPr lang="en-US" sz="2800" dirty="0">
                <a:latin typeface="Calibri"/>
                <a:cs typeface="Calibri"/>
              </a:rPr>
              <a:t>, </a:t>
            </a:r>
            <a:r>
              <a:rPr lang="en-US" sz="2800" dirty="0" err="1">
                <a:latin typeface="Calibri"/>
                <a:cs typeface="Calibri"/>
              </a:rPr>
              <a:t>generan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eventos</a:t>
            </a:r>
            <a:r>
              <a:rPr lang="en-US" sz="2800" dirty="0">
                <a:latin typeface="Calibri"/>
                <a:cs typeface="Calibri"/>
              </a:rPr>
              <a:t> (e.g., mover/</a:t>
            </a:r>
            <a:r>
              <a:rPr lang="en-US" sz="2800" dirty="0" err="1">
                <a:latin typeface="Calibri"/>
                <a:cs typeface="Calibri"/>
              </a:rPr>
              <a:t>hacer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clic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en</a:t>
            </a:r>
            <a:r>
              <a:rPr lang="en-US" sz="2800" dirty="0">
                <a:latin typeface="Calibri"/>
                <a:cs typeface="Calibri"/>
              </a:rPr>
              <a:t> el mouse).</a:t>
            </a:r>
            <a:endParaRPr lang="en-US" sz="2400" b="1" dirty="0">
              <a:latin typeface="Calibri"/>
              <a:cs typeface="Calibri"/>
            </a:endParaRPr>
          </a:p>
          <a:p>
            <a:pPr marL="342900" indent="-342900">
              <a:lnSpc>
                <a:spcPct val="85000"/>
              </a:lnSpc>
              <a:spcAft>
                <a:spcPct val="30000"/>
              </a:spcAft>
              <a:buSzPct val="100000"/>
              <a:buFontTx/>
              <a:buChar char="•"/>
            </a:pPr>
            <a:r>
              <a:rPr lang="en-US" sz="2800" dirty="0" err="1">
                <a:latin typeface="Calibri"/>
                <a:cs typeface="Calibri"/>
              </a:rPr>
              <a:t>Puede</a:t>
            </a:r>
            <a:r>
              <a:rPr lang="en-US" sz="2800" dirty="0">
                <a:latin typeface="Calibri"/>
                <a:cs typeface="Calibri"/>
              </a:rPr>
              <a:t> responder a </a:t>
            </a:r>
            <a:r>
              <a:rPr lang="en-US" sz="2800" dirty="0" err="1">
                <a:latin typeface="Calibri"/>
                <a:cs typeface="Calibri"/>
              </a:rPr>
              <a:t>eventos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si</a:t>
            </a:r>
            <a:r>
              <a:rPr lang="en-US" sz="2800" dirty="0">
                <a:latin typeface="Calibri"/>
                <a:cs typeface="Calibri"/>
              </a:rPr>
              <a:t> se </a:t>
            </a:r>
            <a:r>
              <a:rPr lang="en-US" sz="2800" dirty="0" err="1">
                <a:latin typeface="Calibri"/>
                <a:cs typeface="Calibri"/>
              </a:rPr>
              <a:t>tienen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eventos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b="1" u="sng" dirty="0">
                <a:latin typeface="Calibri"/>
                <a:cs typeface="Calibri"/>
              </a:rPr>
              <a:t>listener.</a:t>
            </a:r>
            <a:endParaRPr lang="en-US" sz="2800" dirty="0">
              <a:latin typeface="Calibri"/>
              <a:cs typeface="Calibri"/>
            </a:endParaRPr>
          </a:p>
          <a:p>
            <a:pPr marL="742950" lvl="1" indent="-285750">
              <a:lnSpc>
                <a:spcPct val="85000"/>
              </a:lnSpc>
              <a:spcAft>
                <a:spcPct val="30000"/>
              </a:spcAft>
              <a:buSzPct val="100000"/>
            </a:pPr>
            <a:r>
              <a:rPr lang="en-US" sz="2400" b="1" dirty="0">
                <a:latin typeface="Calibri"/>
                <a:cs typeface="Calibri"/>
              </a:rPr>
              <a:t>			</a:t>
            </a:r>
            <a:r>
              <a:rPr lang="en-US" sz="2400" b="1" dirty="0" err="1">
                <a:latin typeface="Courier"/>
                <a:cs typeface="Courier"/>
              </a:rPr>
              <a:t>addMouseListeners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742950" lvl="1" indent="-285750">
              <a:lnSpc>
                <a:spcPct val="85000"/>
              </a:lnSpc>
              <a:spcAft>
                <a:spcPct val="30000"/>
              </a:spcAft>
              <a:buSzPct val="100000"/>
            </a:pPr>
            <a:endParaRPr lang="en-US" sz="2800" dirty="0">
              <a:latin typeface="Calibri"/>
              <a:cs typeface="Calibri"/>
            </a:endParaRPr>
          </a:p>
          <a:p>
            <a:pPr marL="342900" indent="-342900">
              <a:lnSpc>
                <a:spcPct val="85000"/>
              </a:lnSpc>
              <a:spcAft>
                <a:spcPct val="30000"/>
              </a:spcAft>
              <a:buSzPct val="100000"/>
              <a:buFontTx/>
              <a:buChar char="•"/>
            </a:pPr>
            <a:r>
              <a:rPr lang="en-US" sz="2800" dirty="0">
                <a:latin typeface="Calibri"/>
                <a:cs typeface="Calibri"/>
              </a:rPr>
              <a:t>Listeners </a:t>
            </a:r>
            <a:r>
              <a:rPr lang="en-US" sz="2800" dirty="0" err="1">
                <a:latin typeface="Calibri"/>
                <a:cs typeface="Calibri"/>
              </a:rPr>
              <a:t>toman</a:t>
            </a:r>
            <a:r>
              <a:rPr lang="en-US" sz="2800" dirty="0">
                <a:latin typeface="Calibri"/>
                <a:cs typeface="Calibri"/>
              </a:rPr>
              <a:t> el control del </a:t>
            </a:r>
            <a:r>
              <a:rPr lang="en-US" sz="2800" dirty="0" err="1">
                <a:latin typeface="Calibri"/>
                <a:cs typeface="Calibri"/>
              </a:rPr>
              <a:t>programa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cuando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sucede</a:t>
            </a:r>
            <a:r>
              <a:rPr lang="en-US" sz="2800" dirty="0">
                <a:latin typeface="Calibri"/>
                <a:cs typeface="Calibri"/>
              </a:rPr>
              <a:t> un </a:t>
            </a:r>
            <a:r>
              <a:rPr lang="en-US" sz="2800" dirty="0" err="1">
                <a:latin typeface="Calibri"/>
                <a:cs typeface="Calibri"/>
              </a:rPr>
              <a:t>evento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Listener</a:t>
            </a:r>
          </a:p>
        </p:txBody>
      </p:sp>
    </p:spTree>
    <p:extLst>
      <p:ext uri="{BB962C8B-B14F-4D97-AF65-F5344CB8AC3E}">
        <p14:creationId xmlns:p14="http://schemas.microsoft.com/office/powerpoint/2010/main" val="2775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28600" y="2613495"/>
            <a:ext cx="8610600" cy="2362200"/>
            <a:chOff x="96" y="1872"/>
            <a:chExt cx="5424" cy="1488"/>
          </a:xfrm>
        </p:grpSpPr>
        <p:sp>
          <p:nvSpPr>
            <p:cNvPr id="4103" name="Rectangle 6"/>
            <p:cNvSpPr>
              <a:spLocks noChangeArrowheads="1"/>
            </p:cNvSpPr>
            <p:nvPr/>
          </p:nvSpPr>
          <p:spPr bwMode="auto">
            <a:xfrm>
              <a:off x="96" y="1872"/>
              <a:ext cx="2016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mouseClicked(</a:t>
              </a:r>
              <a:r>
                <a:rPr lang="en-US" sz="600" i="1">
                  <a:latin typeface="Times New Roman" charset="0"/>
                </a:rPr>
                <a:t> 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4" name="Rectangle 7"/>
            <p:cNvSpPr>
              <a:spLocks noChangeArrowheads="1"/>
            </p:cNvSpPr>
            <p:nvPr/>
          </p:nvSpPr>
          <p:spPr bwMode="auto">
            <a:xfrm>
              <a:off x="96" y="2131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mousePressed(</a:t>
              </a:r>
              <a:r>
                <a:rPr lang="en-US" sz="600" i="1">
                  <a:latin typeface="Times New Roman" charset="0"/>
                </a:rPr>
                <a:t> 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5" name="Rectangle 8"/>
            <p:cNvSpPr>
              <a:spLocks noChangeArrowheads="1"/>
            </p:cNvSpPr>
            <p:nvPr/>
          </p:nvSpPr>
          <p:spPr bwMode="auto">
            <a:xfrm>
              <a:off x="96" y="2389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mouseReleased(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6" name="Rectangle 9"/>
            <p:cNvSpPr>
              <a:spLocks noChangeArrowheads="1"/>
            </p:cNvSpPr>
            <p:nvPr/>
          </p:nvSpPr>
          <p:spPr bwMode="auto">
            <a:xfrm>
              <a:off x="96" y="2647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mouseMoved(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7" name="Rectangle 10"/>
            <p:cNvSpPr>
              <a:spLocks noChangeArrowheads="1"/>
            </p:cNvSpPr>
            <p:nvPr/>
          </p:nvSpPr>
          <p:spPr bwMode="auto">
            <a:xfrm>
              <a:off x="96" y="2903"/>
              <a:ext cx="2016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/>
                <a:t>mouseDragged(</a:t>
              </a:r>
              <a:r>
                <a:rPr lang="en-US" sz="2400" i="1">
                  <a:latin typeface="Times New Roman" charset="0"/>
                </a:rPr>
                <a:t>e</a:t>
              </a:r>
              <a:r>
                <a:rPr lang="en-US" sz="2400" b="1"/>
                <a:t>)</a:t>
              </a: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3408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 dirty="0">
                  <a:latin typeface="Times New Roman" charset="0"/>
                </a:rPr>
                <a:t>Es </a:t>
              </a:r>
              <a:r>
                <a:rPr lang="en-US" sz="2400" dirty="0" err="1">
                  <a:latin typeface="Times New Roman" charset="0"/>
                </a:rPr>
                <a:t>llamado</a:t>
              </a:r>
              <a:r>
                <a:rPr lang="en-US" sz="2400" dirty="0">
                  <a:latin typeface="Times New Roman" charset="0"/>
                </a:rPr>
                <a:t> </a:t>
              </a:r>
              <a:r>
                <a:rPr lang="en-US" sz="2400" dirty="0" err="1">
                  <a:latin typeface="Times New Roman" charset="0"/>
                </a:rPr>
                <a:t>cuando</a:t>
              </a:r>
              <a:r>
                <a:rPr lang="en-US" sz="2400" dirty="0">
                  <a:latin typeface="Times New Roman" charset="0"/>
                </a:rPr>
                <a:t> el </a:t>
              </a:r>
              <a:r>
                <a:rPr lang="en-US" sz="2400" dirty="0" err="1">
                  <a:latin typeface="Times New Roman" charset="0"/>
                </a:rPr>
                <a:t>usuario</a:t>
              </a:r>
              <a:r>
                <a:rPr lang="en-US" sz="2400" dirty="0">
                  <a:latin typeface="Times New Roman" charset="0"/>
                </a:rPr>
                <a:t> le da </a:t>
              </a:r>
              <a:r>
                <a:rPr lang="en-US" sz="2400" dirty="0" err="1">
                  <a:latin typeface="Times New Roman" charset="0"/>
                </a:rPr>
                <a:t>clic</a:t>
              </a:r>
              <a:r>
                <a:rPr lang="en-US" sz="2400" dirty="0">
                  <a:latin typeface="Times New Roman" charset="0"/>
                </a:rPr>
                <a:t> al mouse</a:t>
              </a:r>
            </a:p>
          </p:txBody>
        </p:sp>
        <p:sp>
          <p:nvSpPr>
            <p:cNvPr id="4109" name="Rectangle 13"/>
            <p:cNvSpPr>
              <a:spLocks noChangeArrowheads="1"/>
            </p:cNvSpPr>
            <p:nvPr/>
          </p:nvSpPr>
          <p:spPr bwMode="auto">
            <a:xfrm>
              <a:off x="2112" y="2131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 dirty="0">
                  <a:latin typeface="Times New Roman" charset="0"/>
                </a:rPr>
                <a:t>Es </a:t>
              </a:r>
              <a:r>
                <a:rPr lang="en-US" sz="2400" dirty="0" err="1">
                  <a:latin typeface="Times New Roman" charset="0"/>
                </a:rPr>
                <a:t>llamado</a:t>
              </a:r>
              <a:r>
                <a:rPr lang="en-US" sz="2400" dirty="0">
                  <a:latin typeface="Times New Roman" charset="0"/>
                </a:rPr>
                <a:t> </a:t>
              </a:r>
              <a:r>
                <a:rPr lang="en-US" sz="2400" dirty="0" err="1">
                  <a:latin typeface="Times New Roman" charset="0"/>
                </a:rPr>
                <a:t>cuando</a:t>
              </a:r>
              <a:r>
                <a:rPr lang="en-US" sz="2400" dirty="0">
                  <a:latin typeface="Times New Roman" charset="0"/>
                </a:rPr>
                <a:t> el </a:t>
              </a:r>
              <a:r>
                <a:rPr lang="en-US" sz="2400" dirty="0" err="1">
                  <a:latin typeface="Times New Roman" charset="0"/>
                </a:rPr>
                <a:t>botón</a:t>
              </a:r>
              <a:r>
                <a:rPr lang="en-US" sz="2400" dirty="0">
                  <a:latin typeface="Times New Roman" charset="0"/>
                </a:rPr>
                <a:t> del mouse </a:t>
              </a:r>
              <a:r>
                <a:rPr lang="en-US" sz="2400" dirty="0" err="1">
                  <a:latin typeface="Times New Roman" charset="0"/>
                </a:rPr>
                <a:t>está</a:t>
              </a:r>
              <a:r>
                <a:rPr lang="en-US" sz="2400" dirty="0">
                  <a:latin typeface="Times New Roman" charset="0"/>
                </a:rPr>
                <a:t> </a:t>
              </a:r>
              <a:r>
                <a:rPr lang="en-US" sz="2400" dirty="0" err="1">
                  <a:latin typeface="Times New Roman" charset="0"/>
                </a:rPr>
                <a:t>presionado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/>
          </p:nvSpPr>
          <p:spPr bwMode="auto">
            <a:xfrm>
              <a:off x="2112" y="2389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 dirty="0">
                  <a:latin typeface="Times New Roman" charset="0"/>
                </a:rPr>
                <a:t>Es </a:t>
              </a:r>
              <a:r>
                <a:rPr lang="en-US" sz="2400" dirty="0" err="1">
                  <a:latin typeface="Times New Roman" charset="0"/>
                </a:rPr>
                <a:t>llamado</a:t>
              </a:r>
              <a:r>
                <a:rPr lang="en-US" sz="2400" dirty="0">
                  <a:latin typeface="Times New Roman" charset="0"/>
                </a:rPr>
                <a:t> </a:t>
              </a:r>
              <a:r>
                <a:rPr lang="en-US" sz="2400" dirty="0" err="1">
                  <a:latin typeface="Times New Roman" charset="0"/>
                </a:rPr>
                <a:t>cuando</a:t>
              </a:r>
              <a:r>
                <a:rPr lang="en-US" sz="2400" dirty="0">
                  <a:latin typeface="Times New Roman" charset="0"/>
                </a:rPr>
                <a:t> el </a:t>
              </a:r>
              <a:r>
                <a:rPr lang="en-US" sz="2400" dirty="0" err="1">
                  <a:latin typeface="Times New Roman" charset="0"/>
                </a:rPr>
                <a:t>botón</a:t>
              </a:r>
              <a:r>
                <a:rPr lang="en-US" sz="2400" dirty="0">
                  <a:latin typeface="Times New Roman" charset="0"/>
                </a:rPr>
                <a:t> del mouse es </a:t>
              </a:r>
              <a:r>
                <a:rPr lang="en-US" sz="2400" dirty="0" err="1">
                  <a:latin typeface="Times New Roman" charset="0"/>
                </a:rPr>
                <a:t>soltado</a:t>
              </a:r>
              <a:endParaRPr lang="en-US" sz="2400" dirty="0">
                <a:latin typeface="Times New Roman" charset="0"/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/>
          </p:nvSpPr>
          <p:spPr bwMode="auto">
            <a:xfrm>
              <a:off x="2112" y="2647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 dirty="0">
                  <a:latin typeface="Times New Roman" charset="0"/>
                </a:rPr>
                <a:t>Es </a:t>
              </a:r>
              <a:r>
                <a:rPr lang="en-US" sz="2400" dirty="0" err="1">
                  <a:latin typeface="Times New Roman" charset="0"/>
                </a:rPr>
                <a:t>llamado</a:t>
              </a:r>
              <a:r>
                <a:rPr lang="en-US" sz="2400" dirty="0">
                  <a:latin typeface="Times New Roman" charset="0"/>
                </a:rPr>
                <a:t> </a:t>
              </a:r>
              <a:r>
                <a:rPr lang="en-US" sz="2400" dirty="0" err="1">
                  <a:latin typeface="Times New Roman" charset="0"/>
                </a:rPr>
                <a:t>cuando</a:t>
              </a:r>
              <a:r>
                <a:rPr lang="en-US" sz="2400" dirty="0">
                  <a:latin typeface="Times New Roman" charset="0"/>
                </a:rPr>
                <a:t> el </a:t>
              </a:r>
              <a:r>
                <a:rPr lang="en-US" sz="2400" dirty="0" err="1">
                  <a:latin typeface="Times New Roman" charset="0"/>
                </a:rPr>
                <a:t>usuario</a:t>
              </a:r>
              <a:r>
                <a:rPr lang="en-US" sz="2400" dirty="0">
                  <a:latin typeface="Times New Roman" charset="0"/>
                </a:rPr>
                <a:t> </a:t>
              </a:r>
              <a:r>
                <a:rPr lang="en-US" sz="2400" dirty="0" err="1">
                  <a:latin typeface="Times New Roman" charset="0"/>
                </a:rPr>
                <a:t>mueve</a:t>
              </a:r>
              <a:r>
                <a:rPr lang="en-US" sz="2400" dirty="0">
                  <a:latin typeface="Times New Roman" charset="0"/>
                </a:rPr>
                <a:t> el mouse</a:t>
              </a:r>
            </a:p>
          </p:txBody>
        </p:sp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2112" y="2903"/>
              <a:ext cx="3408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400" dirty="0">
                  <a:latin typeface="Times New Roman" charset="0"/>
                </a:rPr>
                <a:t>Es </a:t>
              </a:r>
              <a:r>
                <a:rPr lang="en-US" sz="2400" dirty="0" err="1">
                  <a:latin typeface="Times New Roman" charset="0"/>
                </a:rPr>
                <a:t>llamado</a:t>
              </a:r>
              <a:r>
                <a:rPr lang="en-US" sz="2400" dirty="0">
                  <a:latin typeface="Times New Roman" charset="0"/>
                </a:rPr>
                <a:t> </a:t>
              </a:r>
              <a:r>
                <a:rPr lang="en-US" sz="2400" dirty="0" err="1">
                  <a:latin typeface="Times New Roman" charset="0"/>
                </a:rPr>
                <a:t>cuando</a:t>
              </a:r>
              <a:r>
                <a:rPr lang="en-US" sz="2400" dirty="0">
                  <a:latin typeface="Times New Roman" charset="0"/>
                </a:rPr>
                <a:t> el mouse se </a:t>
              </a:r>
              <a:r>
                <a:rPr lang="en-US" sz="2400" dirty="0" err="1">
                  <a:latin typeface="Times New Roman" charset="0"/>
                </a:rPr>
                <a:t>mueve</a:t>
              </a:r>
              <a:r>
                <a:rPr lang="en-US" sz="2400" dirty="0">
                  <a:latin typeface="Times New Roman" charset="0"/>
                </a:rPr>
                <a:t> con el </a:t>
              </a:r>
              <a:r>
                <a:rPr lang="en-US" sz="2400" dirty="0" err="1">
                  <a:latin typeface="Times New Roman" charset="0"/>
                </a:rPr>
                <a:t>botón</a:t>
              </a:r>
              <a:r>
                <a:rPr lang="en-US" sz="2400" dirty="0">
                  <a:latin typeface="Times New Roman" charset="0"/>
                </a:rPr>
                <a:t> </a:t>
              </a:r>
              <a:r>
                <a:rPr lang="en-US" sz="2400" dirty="0" err="1">
                  <a:latin typeface="Times New Roman" charset="0"/>
                </a:rPr>
                <a:t>presionado</a:t>
              </a:r>
              <a:r>
                <a:rPr lang="en-US" sz="2400" dirty="0">
                  <a:latin typeface="Times New Roman" charset="0"/>
                </a:rPr>
                <a:t>.</a:t>
              </a:r>
            </a:p>
          </p:txBody>
        </p:sp>
      </p:grp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101600" y="5486400"/>
            <a:ext cx="858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 dirty="0">
                <a:latin typeface="Times New Roman" charset="0"/>
              </a:rPr>
              <a:t>	El </a:t>
            </a:r>
            <a:r>
              <a:rPr lang="en-US" sz="2800" dirty="0" err="1">
                <a:latin typeface="Times New Roman" charset="0"/>
              </a:rPr>
              <a:t>parámetro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</a:rPr>
              <a:t>e</a:t>
            </a:r>
            <a:r>
              <a:rPr lang="en-US" sz="2800" dirty="0">
                <a:latin typeface="Times New Roman" charset="0"/>
              </a:rPr>
              <a:t> es un </a:t>
            </a:r>
            <a:r>
              <a:rPr lang="en-US" sz="2800" dirty="0" err="1">
                <a:latin typeface="Times New Roman" charset="0"/>
              </a:rPr>
              <a:t>objeto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600" b="1" dirty="0" err="1"/>
              <a:t>MouseEvent</a:t>
            </a:r>
            <a:r>
              <a:rPr lang="en-US" sz="2800" dirty="0">
                <a:latin typeface="Times New Roman" charset="0"/>
              </a:rPr>
              <a:t>, que </a:t>
            </a:r>
            <a:r>
              <a:rPr lang="en-US" sz="2800" dirty="0" err="1">
                <a:latin typeface="Times New Roman" charset="0"/>
              </a:rPr>
              <a:t>provee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más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información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sobre</a:t>
            </a:r>
            <a:r>
              <a:rPr lang="en-US" sz="2800" dirty="0">
                <a:latin typeface="Times New Roman" charset="0"/>
              </a:rPr>
              <a:t> un </a:t>
            </a:r>
            <a:r>
              <a:rPr lang="en-US" sz="2800" dirty="0" err="1">
                <a:latin typeface="Times New Roman" charset="0"/>
              </a:rPr>
              <a:t>evento</a:t>
            </a:r>
            <a:r>
              <a:rPr lang="en-US" sz="2800" dirty="0">
                <a:latin typeface="Times New Roman" charset="0"/>
              </a:rPr>
              <a:t>, </a:t>
            </a:r>
            <a:r>
              <a:rPr lang="en-US" sz="2800" dirty="0" err="1">
                <a:latin typeface="Times New Roman" charset="0"/>
              </a:rPr>
              <a:t>como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ubicación</a:t>
            </a:r>
            <a:r>
              <a:rPr lang="en-US" sz="2800" dirty="0">
                <a:latin typeface="Times New Roman" charset="0"/>
              </a:rPr>
              <a:t> del mouse.  </a:t>
            </a:r>
          </a:p>
        </p:txBody>
      </p:sp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El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/>
              <a:t> </a:t>
            </a:r>
            <a:r>
              <a:rPr lang="en-US" sz="2800" b="1" dirty="0"/>
              <a:t>run</a:t>
            </a:r>
            <a:r>
              <a:rPr lang="en-US" sz="2800" dirty="0">
                <a:latin typeface="Times New Roman" charset="0"/>
              </a:rPr>
              <a:t> debe </a:t>
            </a:r>
            <a:r>
              <a:rPr lang="en-US" sz="2800" dirty="0" err="1">
                <a:latin typeface="Times New Roman" charset="0"/>
              </a:rPr>
              <a:t>llamar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b="1" dirty="0" err="1"/>
              <a:t>addMouseListeners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</a:t>
            </a:r>
            <a:r>
              <a:rPr lang="en-US" sz="2800" dirty="0" err="1">
                <a:latin typeface="Times New Roman" charset="0"/>
              </a:rPr>
              <a:t>Escribir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definiciones</a:t>
            </a:r>
            <a:r>
              <a:rPr lang="en-US" sz="2800" dirty="0">
                <a:latin typeface="Times New Roman" charset="0"/>
              </a:rPr>
              <a:t> de </a:t>
            </a:r>
            <a:r>
              <a:rPr lang="en-US" sz="2800" dirty="0" err="1">
                <a:latin typeface="Times New Roman" charset="0"/>
              </a:rPr>
              <a:t>cualquier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>
                <a:latin typeface="Times New Roman" charset="0"/>
              </a:rPr>
              <a:t> listener que sea </a:t>
            </a:r>
            <a:r>
              <a:rPr lang="en-US" sz="2800" dirty="0" err="1">
                <a:latin typeface="Times New Roman" charset="0"/>
              </a:rPr>
              <a:t>necesario</a:t>
            </a:r>
            <a:r>
              <a:rPr lang="en-US" sz="2800" dirty="0">
                <a:latin typeface="Times New Roman" charset="0"/>
              </a:rPr>
              <a:t>.</a:t>
            </a:r>
          </a:p>
        </p:txBody>
      </p:sp>
      <p:sp>
        <p:nvSpPr>
          <p:cNvPr id="4102" name="Text Box 21"/>
          <p:cNvSpPr txBox="1">
            <a:spLocks noChangeArrowheads="1"/>
          </p:cNvSpPr>
          <p:nvPr/>
        </p:nvSpPr>
        <p:spPr bwMode="auto">
          <a:xfrm>
            <a:off x="-1" y="6521450"/>
            <a:ext cx="50823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mouse</a:t>
            </a:r>
          </a:p>
        </p:txBody>
      </p:sp>
    </p:spTree>
    <p:extLst>
      <p:ext uri="{BB962C8B-B14F-4D97-AF65-F5344CB8AC3E}">
        <p14:creationId xmlns:p14="http://schemas.microsoft.com/office/powerpoint/2010/main" val="82703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6866</TotalTime>
  <Words>754</Words>
  <Application>Microsoft Macintosh PowerPoint</Application>
  <PresentationFormat>On-screen Show (4:3)</PresentationFormat>
  <Paragraphs>141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Century Gothic</vt:lpstr>
      <vt:lpstr>Chalkboard</vt:lpstr>
      <vt:lpstr>Courier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TODO: add slide showing the two options for where we could create the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Colin Kincaid</cp:lastModifiedBy>
  <cp:revision>35</cp:revision>
  <dcterms:created xsi:type="dcterms:W3CDTF">2016-06-23T10:30:28Z</dcterms:created>
  <dcterms:modified xsi:type="dcterms:W3CDTF">2019-07-01T00:00:09Z</dcterms:modified>
</cp:coreProperties>
</file>